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8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7" r:id="rId20"/>
    <p:sldId id="264" r:id="rId21"/>
    <p:sldId id="275" r:id="rId22"/>
    <p:sldId id="276" r:id="rId23"/>
    <p:sldId id="277" r:id="rId24"/>
    <p:sldId id="292" r:id="rId25"/>
    <p:sldId id="291" r:id="rId26"/>
    <p:sldId id="293" r:id="rId27"/>
    <p:sldId id="290" r:id="rId28"/>
    <p:sldId id="285" r:id="rId29"/>
    <p:sldId id="294" r:id="rId30"/>
    <p:sldId id="278" r:id="rId31"/>
    <p:sldId id="295" r:id="rId32"/>
    <p:sldId id="279" r:id="rId33"/>
    <p:sldId id="280" r:id="rId34"/>
    <p:sldId id="281" r:id="rId35"/>
    <p:sldId id="283" r:id="rId36"/>
    <p:sldId id="282" r:id="rId37"/>
    <p:sldId id="284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Алгоритмы выравнивания яркости</a:t>
            </a:r>
            <a:r>
              <a:rPr lang="en-US" dirty="0" smtClean="0"/>
              <a:t> </a:t>
            </a:r>
            <a:r>
              <a:rPr lang="ru-RU" dirty="0" smtClean="0"/>
              <a:t>изображения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5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252233"/>
            <a:ext cx="653506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702423"/>
            <a:ext cx="9440091" cy="53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38" y="836023"/>
            <a:ext cx="8389398" cy="48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1371313"/>
            <a:ext cx="600158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166497"/>
            <a:ext cx="654458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1156970"/>
            <a:ext cx="714474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1261760"/>
            <a:ext cx="586821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53" y="1297576"/>
            <a:ext cx="8841434" cy="4954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4251" y="766354"/>
            <a:ext cx="307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Оригинал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52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5" y="1442886"/>
            <a:ext cx="8055427" cy="4777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600892"/>
            <a:ext cx="4105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Выровненное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6540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e-BY" dirty="0" smtClean="0"/>
                  <a:t>Преобразованное изображение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89" b="-23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𝐶𝐷𝐹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𝐶𝐷𝐹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⋅255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b="0" dirty="0" smtClean="0"/>
                  <a:t>Так как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𝐶𝐷𝐹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ru-RU" dirty="0" smtClean="0"/>
                  <a:t>сумма всех пикселей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 smtClean="0"/>
                  <a:t>, 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[0;255]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Гистограмма яркости (интенсивности) цвета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7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Выравнивание диаграммы адаптивное </a:t>
            </a:r>
            <a:r>
              <a:rPr lang="ru-RU" dirty="0" smtClean="0"/>
              <a:t>к контрасту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CLAHE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be-BY" dirty="0" smtClean="0"/>
              <a:t>П</a:t>
            </a:r>
            <a:r>
              <a:rPr lang="ru-RU" dirty="0" err="1" smtClean="0"/>
              <a:t>реобразование</a:t>
            </a:r>
            <a:r>
              <a:rPr lang="ru-RU" dirty="0" smtClean="0"/>
              <a:t> гистограммы </a:t>
            </a:r>
            <a:r>
              <a:rPr lang="ru-RU" dirty="0" smtClean="0"/>
              <a:t>действует глобально и может увеличивать шум, т.е. объекты которые ранее не были видны на картинке из-за из малости теперь могут увеличится и станут видны. Чтобы этого избежать картинку разбивают на прямоугольные ячейки и в каждой ячейке проводят процедуру выравнивания диаграммы. Такой метод реализован в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ru-RU" dirty="0" smtClean="0"/>
              <a:t>и называется </a:t>
            </a:r>
            <a:r>
              <a:rPr lang="en-US" dirty="0" smtClean="0"/>
              <a:t>Contrast Limit Adaptive Histogram Equalization = CLAHE</a:t>
            </a:r>
          </a:p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lahe</a:t>
            </a:r>
            <a:r>
              <a:rPr lang="en-US" dirty="0" smtClean="0"/>
              <a:t> = cv2.createCLAHE(</a:t>
            </a:r>
            <a:r>
              <a:rPr lang="en-US" dirty="0" err="1" smtClean="0"/>
              <a:t>cliplimit</a:t>
            </a:r>
            <a:r>
              <a:rPr lang="en-US" dirty="0" smtClean="0"/>
              <a:t> = 2.0, </a:t>
            </a:r>
            <a:r>
              <a:rPr lang="en-US" dirty="0" err="1" smtClean="0"/>
              <a:t>tileGridSize</a:t>
            </a:r>
            <a:r>
              <a:rPr lang="en-US" dirty="0" smtClean="0"/>
              <a:t> = (8,8))  </a:t>
            </a:r>
          </a:p>
          <a:p>
            <a:pPr marL="0" indent="0">
              <a:buNone/>
            </a:pPr>
            <a:r>
              <a:rPr lang="en-US" dirty="0" err="1" smtClean="0"/>
              <a:t>cl_img</a:t>
            </a:r>
            <a:r>
              <a:rPr lang="en-US" dirty="0" smtClean="0"/>
              <a:t> = </a:t>
            </a:r>
            <a:r>
              <a:rPr lang="en-US" dirty="0" err="1" smtClean="0"/>
              <a:t>clahe.apply</a:t>
            </a:r>
            <a:r>
              <a:rPr lang="en-US" dirty="0" smtClean="0"/>
              <a:t>(</a:t>
            </a:r>
            <a:r>
              <a:rPr lang="en-US" dirty="0" err="1" smtClean="0"/>
              <a:t>img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23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34" y="884276"/>
            <a:ext cx="7954485" cy="7525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34" y="1819050"/>
            <a:ext cx="7037749" cy="39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84" y="943631"/>
            <a:ext cx="756390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1" y="1156296"/>
            <a:ext cx="548716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CLAHE </a:t>
            </a:r>
            <a:r>
              <a:rPr lang="ru-RU" dirty="0" smtClean="0"/>
              <a:t>для одного канала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15" y="1146852"/>
            <a:ext cx="7668695" cy="7049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45" y="2172687"/>
            <a:ext cx="559195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CLAHE </a:t>
            </a:r>
            <a:r>
              <a:rPr lang="ru-RU" dirty="0" smtClean="0"/>
              <a:t>для трёх каналов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49" y="2828571"/>
            <a:ext cx="5515745" cy="313416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42" y="1009471"/>
            <a:ext cx="758295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правильно подбирать </a:t>
            </a:r>
            <a:r>
              <a:rPr lang="en-US" dirty="0" err="1" smtClean="0"/>
              <a:t>cliplimit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tileGridSize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Всё зависит от энтропии картинки (энтропия – мера хаоса)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85" y="4606256"/>
            <a:ext cx="6418428" cy="10552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518" y="3087374"/>
            <a:ext cx="402963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60" y="1280637"/>
            <a:ext cx="5658640" cy="9526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60" y="2555503"/>
            <a:ext cx="212437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Представление цветного изображения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Любое цветное изображение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be-BY" dirty="0" smtClean="0"/>
                  <a:t>это матр</a:t>
                </a:r>
                <a:r>
                  <a:rPr lang="ru-RU" dirty="0" smtClean="0"/>
                  <a:t>и</a:t>
                </a:r>
                <a:r>
                  <a:rPr lang="be-BY" dirty="0" smtClean="0"/>
                  <a:t>ца или таблица пикселей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строк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столбцов.</a:t>
                </a:r>
              </a:p>
              <a:p>
                <a:r>
                  <a:rPr lang="ru-RU" dirty="0" smtClean="0"/>
                  <a:t>Каждый пиксель представляет собой тройку чисел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0;255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0;255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0;255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6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1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20" y="1169624"/>
            <a:ext cx="883090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358" y="2752314"/>
            <a:ext cx="3238952" cy="13432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88" y="2637998"/>
            <a:ext cx="592537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Коррекция яркости и контраста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 smtClean="0"/>
                  <a:t>коррекция</a:t>
                </a:r>
                <a:endParaRPr lang="ru-RU" dirty="0"/>
              </a:p>
            </p:txBody>
          </p:sp>
        </mc:Choice>
        <mc:Fallback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Допустим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значение монохромного цвета (или освещённости) в пикселе с координатами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∈[−127;127]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Тогда значение цвета (освещённости) трансформированного изображения можно определить по формуле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Тогда параметр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называют усилением </a:t>
                </a:r>
                <a:r>
                  <a:rPr lang="en-US" dirty="0" smtClean="0"/>
                  <a:t>(gain) </a:t>
                </a:r>
                <a:r>
                  <a:rPr lang="ru-RU" dirty="0" smtClean="0"/>
                  <a:t>сигнала, </a:t>
                </a:r>
                <a14:m>
                  <m:oMath xmlns:m="http://schemas.openxmlformats.org/officeDocument/2006/math">
                    <m:r>
                      <a:rPr lang="be-BY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смещением (</a:t>
                </a:r>
                <a:r>
                  <a:rPr lang="en-US" dirty="0" smtClean="0"/>
                  <a:t>bias</a:t>
                </a:r>
                <a:r>
                  <a:rPr lang="ru-RU" dirty="0" smtClean="0"/>
                  <a:t>)  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468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4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0" y="1530992"/>
            <a:ext cx="5163271" cy="33246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46" y="1483360"/>
            <a:ext cx="6001588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9" y="829831"/>
            <a:ext cx="742101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108" y="1815923"/>
            <a:ext cx="5668166" cy="33056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32" y="1815923"/>
            <a:ext cx="5382376" cy="3191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Стрелка вправо 5"/>
          <p:cNvSpPr/>
          <p:nvPr/>
        </p:nvSpPr>
        <p:spPr>
          <a:xfrm>
            <a:off x="4145280" y="2194559"/>
            <a:ext cx="1018903" cy="1828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6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0" y="1982591"/>
            <a:ext cx="5277587" cy="34675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36" y="1202447"/>
            <a:ext cx="3351098" cy="4957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23" y="1982591"/>
            <a:ext cx="566816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Гамма коррекция</a:t>
                </a:r>
                <a:r>
                  <a:rPr lang="en-US" dirty="0" smtClean="0"/>
                  <a:t> 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)</a:t>
                </a:r>
                <a:endParaRPr lang="ru-RU" dirty="0"/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3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Суть метода в формуле:</a:t>
                </a:r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𝐼𝑛𝑝𝑢𝑡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⋅255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7" t="-14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2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75" y="820963"/>
            <a:ext cx="8211696" cy="13146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41" y="2194049"/>
            <a:ext cx="5553850" cy="32008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0" y="2135596"/>
            <a:ext cx="572532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Поэтому изображение размером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 smtClean="0"/>
                  <a:t> удобно представлять тремя матрицами размера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 smtClean="0"/>
                  <a:t> Каждая такая матрица называется каналом:</a:t>
                </a:r>
              </a:p>
              <a:p>
                <a:pPr marL="0" indent="0">
                  <a:buNone/>
                </a:pPr>
                <a:r>
                  <a:rPr lang="ru-RU" dirty="0" smtClean="0"/>
                  <a:t>Первый канал соответствует голубому цвету (оттенкам голубого) задаваемого числами от 0 до 255</a:t>
                </a:r>
              </a:p>
              <a:p>
                <a:pPr marL="0" indent="0">
                  <a:buNone/>
                </a:pPr>
                <a:r>
                  <a:rPr lang="ru-RU" dirty="0" smtClean="0"/>
                  <a:t>Второй – зелёному (оттенкам зелёного), числа от 0 до 255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Третий – соответствует оттенкам красного, числа от 0 до 255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4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754644"/>
            <a:ext cx="4718050" cy="2921925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804481"/>
            <a:ext cx="4718050" cy="28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Трёхканальное изображение можно конвертировать в одноканальное различными способами:</a:t>
                </a:r>
              </a:p>
              <a:p>
                <a:pPr marL="0" indent="0">
                  <a:buNone/>
                </a:pPr>
                <a:r>
                  <a:rPr lang="en-US" dirty="0"/>
                  <a:t>cv2.cvtColor(</a:t>
                </a:r>
                <a:r>
                  <a:rPr lang="en-US" dirty="0" err="1"/>
                  <a:t>img</a:t>
                </a:r>
                <a:r>
                  <a:rPr lang="en-US" dirty="0"/>
                  <a:t>, cv2.COLOR_BGR2HSV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Hue Saturation Value</a:t>
                </a:r>
              </a:p>
              <a:p>
                <a:pPr marL="0" indent="0">
                  <a:buNone/>
                </a:pPr>
                <a:r>
                  <a:rPr lang="en-US" dirty="0"/>
                  <a:t>cv2.cvtColor(</a:t>
                </a:r>
                <a:r>
                  <a:rPr lang="en-US" dirty="0" err="1"/>
                  <a:t>img</a:t>
                </a:r>
                <a:r>
                  <a:rPr lang="en-US" dirty="0"/>
                  <a:t>, </a:t>
                </a:r>
                <a:r>
                  <a:rPr lang="en-US" dirty="0" smtClean="0"/>
                  <a:t>cv2.COLOR_BGR2GRAY)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gray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cv2.cvtColor(</a:t>
                </a:r>
                <a:r>
                  <a:rPr lang="en-US" dirty="0" err="1"/>
                  <a:t>img</a:t>
                </a:r>
                <a:r>
                  <a:rPr lang="en-US" dirty="0"/>
                  <a:t>, </a:t>
                </a:r>
                <a:r>
                  <a:rPr lang="en-US" dirty="0" smtClean="0"/>
                  <a:t>cv2.COLOR_BGR2Lab)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(L, a, b),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∈[0;100]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светлота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4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3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be-BY" dirty="0" smtClean="0"/>
                  <a:t>Первоначальное изображение задаётся функцией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411" b="-20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3344092" y="2891247"/>
            <a:ext cx="5007429" cy="23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856411" y="531222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ru-RU" sz="2400" dirty="0"/>
          </a:p>
        </p:txBody>
      </p:sp>
      <p:sp>
        <p:nvSpPr>
          <p:cNvPr id="6" name="Объект 5"/>
          <p:cNvSpPr txBox="1">
            <a:spLocks noGrp="1"/>
          </p:cNvSpPr>
          <p:nvPr>
            <p:ph idx="1"/>
          </p:nvPr>
        </p:nvSpPr>
        <p:spPr>
          <a:xfrm>
            <a:off x="8619310" y="266041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N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344092" y="2891246"/>
            <a:ext cx="0" cy="254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endCxn id="6" idx="1"/>
          </p:cNvCxnSpPr>
          <p:nvPr/>
        </p:nvCxnSpPr>
        <p:spPr>
          <a:xfrm>
            <a:off x="3390628" y="2891246"/>
            <a:ext cx="52286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042263" y="2891246"/>
            <a:ext cx="26126" cy="117130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4" idx="1"/>
          </p:cNvCxnSpPr>
          <p:nvPr/>
        </p:nvCxnSpPr>
        <p:spPr>
          <a:xfrm flipV="1">
            <a:off x="3344092" y="4062549"/>
            <a:ext cx="172429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5022670" y="4062549"/>
            <a:ext cx="106679" cy="653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76009" y="3877883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09" y="3877883"/>
                <a:ext cx="91890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36273" y="2482051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3" y="2482051"/>
                <a:ext cx="3727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56411" y="3877883"/>
                <a:ext cx="376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411" y="3877883"/>
                <a:ext cx="376192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619310" y="3814354"/>
                <a:ext cx="2549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величина от 0 до 255</a:t>
                </a:r>
                <a:endParaRPr lang="ru-R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310" y="3814354"/>
                <a:ext cx="2549416" cy="369332"/>
              </a:xfrm>
              <a:prstGeom prst="rect">
                <a:avLst/>
              </a:prstGeom>
              <a:blipFill>
                <a:blip r:embed="rId6"/>
                <a:stretch>
                  <a:fillRect l="-718" t="-8333" r="-1196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9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Гистограмма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3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3344092" y="2891247"/>
            <a:ext cx="5007429" cy="23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3815" y="2399584"/>
                <a:ext cx="802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815" y="2399584"/>
                <a:ext cx="802399" cy="461665"/>
              </a:xfrm>
              <a:prstGeom prst="rect">
                <a:avLst/>
              </a:prstGeom>
              <a:blipFill>
                <a:blip r:embed="rId3"/>
                <a:stretch>
                  <a:fillRect r="-1515"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495713" y="4850564"/>
                <a:ext cx="369140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5713" y="4850564"/>
                <a:ext cx="369140" cy="538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/>
          <p:cNvCxnSpPr/>
          <p:nvPr/>
        </p:nvCxnSpPr>
        <p:spPr>
          <a:xfrm flipV="1">
            <a:off x="3339826" y="2551611"/>
            <a:ext cx="4266" cy="2664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3344091" y="5225142"/>
            <a:ext cx="52286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15" idx="60"/>
          </p:cNvCxnSpPr>
          <p:nvPr/>
        </p:nvCxnSpPr>
        <p:spPr>
          <a:xfrm>
            <a:off x="5181600" y="3352800"/>
            <a:ext cx="33746" cy="188473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 flipV="1">
            <a:off x="3929833" y="4099995"/>
            <a:ext cx="15072" cy="105548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498109" y="5469768"/>
                <a:ext cx="4269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CDF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be-BY" dirty="0" smtClean="0"/>
                  <a:t>су</a:t>
                </a:r>
                <a:r>
                  <a:rPr lang="ru-RU" dirty="0" err="1" smtClean="0"/>
                  <a:t>мма</a:t>
                </a:r>
                <a:r>
                  <a:rPr lang="ru-RU" dirty="0" smtClean="0"/>
                  <a:t> высот </a:t>
                </a:r>
                <a:r>
                  <a:rPr lang="ru-RU" dirty="0" smtClean="0"/>
                  <a:t>столбиков</a:t>
                </a:r>
                <a:r>
                  <a:rPr lang="en-US" dirty="0" smtClean="0"/>
                  <a:t> </a:t>
                </a:r>
                <a:r>
                  <a:rPr lang="be-BY" dirty="0" smtClean="0"/>
                  <a:t>от 0 до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109" y="5469768"/>
                <a:ext cx="4269887" cy="369332"/>
              </a:xfrm>
              <a:prstGeom prst="rect">
                <a:avLst/>
              </a:prstGeom>
              <a:blipFill>
                <a:blip r:embed="rId5"/>
                <a:stretch>
                  <a:fillRect l="-1286" t="-6557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29349" y="5253784"/>
                <a:ext cx="329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349" y="5253784"/>
                <a:ext cx="3297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56411" y="3877883"/>
                <a:ext cx="376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411" y="3877883"/>
                <a:ext cx="37619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619310" y="3814354"/>
                <a:ext cx="2549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величина от 0 до 255</a:t>
                </a:r>
                <a:endParaRPr lang="ru-R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310" y="3814354"/>
                <a:ext cx="2549416" cy="369332"/>
              </a:xfrm>
              <a:prstGeom prst="rect">
                <a:avLst/>
              </a:prstGeom>
              <a:blipFill>
                <a:blip r:embed="rId8"/>
                <a:stretch>
                  <a:fillRect l="-718" t="-8333" r="-1196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олилиния 14"/>
          <p:cNvSpPr/>
          <p:nvPr/>
        </p:nvSpPr>
        <p:spPr>
          <a:xfrm>
            <a:off x="3335383" y="2995749"/>
            <a:ext cx="5016137" cy="1715588"/>
          </a:xfrm>
          <a:custGeom>
            <a:avLst/>
            <a:gdLst>
              <a:gd name="connsiteX0" fmla="*/ 0 w 5016137"/>
              <a:gd name="connsiteY0" fmla="*/ 1672045 h 1715588"/>
              <a:gd name="connsiteX1" fmla="*/ 121920 w 5016137"/>
              <a:gd name="connsiteY1" fmla="*/ 1663337 h 1715588"/>
              <a:gd name="connsiteX2" fmla="*/ 174171 w 5016137"/>
              <a:gd name="connsiteY2" fmla="*/ 1628502 h 1715588"/>
              <a:gd name="connsiteX3" fmla="*/ 200297 w 5016137"/>
              <a:gd name="connsiteY3" fmla="*/ 1611085 h 1715588"/>
              <a:gd name="connsiteX4" fmla="*/ 217714 w 5016137"/>
              <a:gd name="connsiteY4" fmla="*/ 1584960 h 1715588"/>
              <a:gd name="connsiteX5" fmla="*/ 243840 w 5016137"/>
              <a:gd name="connsiteY5" fmla="*/ 1576251 h 1715588"/>
              <a:gd name="connsiteX6" fmla="*/ 269966 w 5016137"/>
              <a:gd name="connsiteY6" fmla="*/ 1558834 h 1715588"/>
              <a:gd name="connsiteX7" fmla="*/ 322217 w 5016137"/>
              <a:gd name="connsiteY7" fmla="*/ 1515291 h 1715588"/>
              <a:gd name="connsiteX8" fmla="*/ 339634 w 5016137"/>
              <a:gd name="connsiteY8" fmla="*/ 1489165 h 1715588"/>
              <a:gd name="connsiteX9" fmla="*/ 348343 w 5016137"/>
              <a:gd name="connsiteY9" fmla="*/ 1463040 h 1715588"/>
              <a:gd name="connsiteX10" fmla="*/ 365760 w 5016137"/>
              <a:gd name="connsiteY10" fmla="*/ 1445622 h 1715588"/>
              <a:gd name="connsiteX11" fmla="*/ 383177 w 5016137"/>
              <a:gd name="connsiteY11" fmla="*/ 1393371 h 1715588"/>
              <a:gd name="connsiteX12" fmla="*/ 391886 w 5016137"/>
              <a:gd name="connsiteY12" fmla="*/ 1367245 h 1715588"/>
              <a:gd name="connsiteX13" fmla="*/ 409303 w 5016137"/>
              <a:gd name="connsiteY13" fmla="*/ 1306285 h 1715588"/>
              <a:gd name="connsiteX14" fmla="*/ 426720 w 5016137"/>
              <a:gd name="connsiteY14" fmla="*/ 1271451 h 1715588"/>
              <a:gd name="connsiteX15" fmla="*/ 452846 w 5016137"/>
              <a:gd name="connsiteY15" fmla="*/ 1219200 h 1715588"/>
              <a:gd name="connsiteX16" fmla="*/ 461554 w 5016137"/>
              <a:gd name="connsiteY16" fmla="*/ 1193074 h 1715588"/>
              <a:gd name="connsiteX17" fmla="*/ 513806 w 5016137"/>
              <a:gd name="connsiteY17" fmla="*/ 1140822 h 1715588"/>
              <a:gd name="connsiteX18" fmla="*/ 539931 w 5016137"/>
              <a:gd name="connsiteY18" fmla="*/ 1114697 h 1715588"/>
              <a:gd name="connsiteX19" fmla="*/ 644434 w 5016137"/>
              <a:gd name="connsiteY19" fmla="*/ 1123405 h 1715588"/>
              <a:gd name="connsiteX20" fmla="*/ 687977 w 5016137"/>
              <a:gd name="connsiteY20" fmla="*/ 1132114 h 1715588"/>
              <a:gd name="connsiteX21" fmla="*/ 766354 w 5016137"/>
              <a:gd name="connsiteY21" fmla="*/ 1193074 h 1715588"/>
              <a:gd name="connsiteX22" fmla="*/ 783771 w 5016137"/>
              <a:gd name="connsiteY22" fmla="*/ 1219200 h 1715588"/>
              <a:gd name="connsiteX23" fmla="*/ 809897 w 5016137"/>
              <a:gd name="connsiteY23" fmla="*/ 1227908 h 1715588"/>
              <a:gd name="connsiteX24" fmla="*/ 862148 w 5016137"/>
              <a:gd name="connsiteY24" fmla="*/ 1280160 h 1715588"/>
              <a:gd name="connsiteX25" fmla="*/ 905691 w 5016137"/>
              <a:gd name="connsiteY25" fmla="*/ 1332411 h 1715588"/>
              <a:gd name="connsiteX26" fmla="*/ 940526 w 5016137"/>
              <a:gd name="connsiteY26" fmla="*/ 1375954 h 1715588"/>
              <a:gd name="connsiteX27" fmla="*/ 975360 w 5016137"/>
              <a:gd name="connsiteY27" fmla="*/ 1402080 h 1715588"/>
              <a:gd name="connsiteX28" fmla="*/ 1027611 w 5016137"/>
              <a:gd name="connsiteY28" fmla="*/ 1454331 h 1715588"/>
              <a:gd name="connsiteX29" fmla="*/ 1079863 w 5016137"/>
              <a:gd name="connsiteY29" fmla="*/ 1471748 h 1715588"/>
              <a:gd name="connsiteX30" fmla="*/ 1210491 w 5016137"/>
              <a:gd name="connsiteY30" fmla="*/ 1454331 h 1715588"/>
              <a:gd name="connsiteX31" fmla="*/ 1262743 w 5016137"/>
              <a:gd name="connsiteY31" fmla="*/ 1436914 h 1715588"/>
              <a:gd name="connsiteX32" fmla="*/ 1306286 w 5016137"/>
              <a:gd name="connsiteY32" fmla="*/ 1402080 h 1715588"/>
              <a:gd name="connsiteX33" fmla="*/ 1358537 w 5016137"/>
              <a:gd name="connsiteY33" fmla="*/ 1358537 h 1715588"/>
              <a:gd name="connsiteX34" fmla="*/ 1367246 w 5016137"/>
              <a:gd name="connsiteY34" fmla="*/ 1332411 h 1715588"/>
              <a:gd name="connsiteX35" fmla="*/ 1393371 w 5016137"/>
              <a:gd name="connsiteY35" fmla="*/ 1314994 h 1715588"/>
              <a:gd name="connsiteX36" fmla="*/ 1410788 w 5016137"/>
              <a:gd name="connsiteY36" fmla="*/ 1288868 h 1715588"/>
              <a:gd name="connsiteX37" fmla="*/ 1419497 w 5016137"/>
              <a:gd name="connsiteY37" fmla="*/ 1254034 h 1715588"/>
              <a:gd name="connsiteX38" fmla="*/ 1454331 w 5016137"/>
              <a:gd name="connsiteY38" fmla="*/ 1201782 h 1715588"/>
              <a:gd name="connsiteX39" fmla="*/ 1480457 w 5016137"/>
              <a:gd name="connsiteY39" fmla="*/ 1149531 h 1715588"/>
              <a:gd name="connsiteX40" fmla="*/ 1489166 w 5016137"/>
              <a:gd name="connsiteY40" fmla="*/ 1097280 h 1715588"/>
              <a:gd name="connsiteX41" fmla="*/ 1506583 w 5016137"/>
              <a:gd name="connsiteY41" fmla="*/ 1079862 h 1715588"/>
              <a:gd name="connsiteX42" fmla="*/ 1524000 w 5016137"/>
              <a:gd name="connsiteY42" fmla="*/ 1053737 h 1715588"/>
              <a:gd name="connsiteX43" fmla="*/ 1532708 w 5016137"/>
              <a:gd name="connsiteY43" fmla="*/ 1027611 h 1715588"/>
              <a:gd name="connsiteX44" fmla="*/ 1541417 w 5016137"/>
              <a:gd name="connsiteY44" fmla="*/ 992777 h 1715588"/>
              <a:gd name="connsiteX45" fmla="*/ 1558834 w 5016137"/>
              <a:gd name="connsiteY45" fmla="*/ 957942 h 1715588"/>
              <a:gd name="connsiteX46" fmla="*/ 1584960 w 5016137"/>
              <a:gd name="connsiteY46" fmla="*/ 896982 h 1715588"/>
              <a:gd name="connsiteX47" fmla="*/ 1619794 w 5016137"/>
              <a:gd name="connsiteY47" fmla="*/ 844731 h 1715588"/>
              <a:gd name="connsiteX48" fmla="*/ 1637211 w 5016137"/>
              <a:gd name="connsiteY48" fmla="*/ 818605 h 1715588"/>
              <a:gd name="connsiteX49" fmla="*/ 1645920 w 5016137"/>
              <a:gd name="connsiteY49" fmla="*/ 792480 h 1715588"/>
              <a:gd name="connsiteX50" fmla="*/ 1663337 w 5016137"/>
              <a:gd name="connsiteY50" fmla="*/ 766354 h 1715588"/>
              <a:gd name="connsiteX51" fmla="*/ 1680754 w 5016137"/>
              <a:gd name="connsiteY51" fmla="*/ 714102 h 1715588"/>
              <a:gd name="connsiteX52" fmla="*/ 1698171 w 5016137"/>
              <a:gd name="connsiteY52" fmla="*/ 679268 h 1715588"/>
              <a:gd name="connsiteX53" fmla="*/ 1733006 w 5016137"/>
              <a:gd name="connsiteY53" fmla="*/ 618308 h 1715588"/>
              <a:gd name="connsiteX54" fmla="*/ 1741714 w 5016137"/>
              <a:gd name="connsiteY54" fmla="*/ 592182 h 1715588"/>
              <a:gd name="connsiteX55" fmla="*/ 1759131 w 5016137"/>
              <a:gd name="connsiteY55" fmla="*/ 566057 h 1715588"/>
              <a:gd name="connsiteX56" fmla="*/ 1767840 w 5016137"/>
              <a:gd name="connsiteY56" fmla="*/ 539931 h 1715588"/>
              <a:gd name="connsiteX57" fmla="*/ 1785257 w 5016137"/>
              <a:gd name="connsiteY57" fmla="*/ 513805 h 1715588"/>
              <a:gd name="connsiteX58" fmla="*/ 1820091 w 5016137"/>
              <a:gd name="connsiteY58" fmla="*/ 452845 h 1715588"/>
              <a:gd name="connsiteX59" fmla="*/ 1837508 w 5016137"/>
              <a:gd name="connsiteY59" fmla="*/ 391885 h 1715588"/>
              <a:gd name="connsiteX60" fmla="*/ 1846217 w 5016137"/>
              <a:gd name="connsiteY60" fmla="*/ 357051 h 1715588"/>
              <a:gd name="connsiteX61" fmla="*/ 1898468 w 5016137"/>
              <a:gd name="connsiteY61" fmla="*/ 269965 h 1715588"/>
              <a:gd name="connsiteX62" fmla="*/ 1915886 w 5016137"/>
              <a:gd name="connsiteY62" fmla="*/ 235131 h 1715588"/>
              <a:gd name="connsiteX63" fmla="*/ 1950720 w 5016137"/>
              <a:gd name="connsiteY63" fmla="*/ 200297 h 1715588"/>
              <a:gd name="connsiteX64" fmla="*/ 1976846 w 5016137"/>
              <a:gd name="connsiteY64" fmla="*/ 156754 h 1715588"/>
              <a:gd name="connsiteX65" fmla="*/ 2011680 w 5016137"/>
              <a:gd name="connsiteY65" fmla="*/ 113211 h 1715588"/>
              <a:gd name="connsiteX66" fmla="*/ 2046514 w 5016137"/>
              <a:gd name="connsiteY66" fmla="*/ 60960 h 1715588"/>
              <a:gd name="connsiteX67" fmla="*/ 2090057 w 5016137"/>
              <a:gd name="connsiteY67" fmla="*/ 8708 h 1715588"/>
              <a:gd name="connsiteX68" fmla="*/ 2116183 w 5016137"/>
              <a:gd name="connsiteY68" fmla="*/ 0 h 1715588"/>
              <a:gd name="connsiteX69" fmla="*/ 2159726 w 5016137"/>
              <a:gd name="connsiteY69" fmla="*/ 8708 h 1715588"/>
              <a:gd name="connsiteX70" fmla="*/ 2229394 w 5016137"/>
              <a:gd name="connsiteY70" fmla="*/ 60960 h 1715588"/>
              <a:gd name="connsiteX71" fmla="*/ 2264228 w 5016137"/>
              <a:gd name="connsiteY71" fmla="*/ 121920 h 1715588"/>
              <a:gd name="connsiteX72" fmla="*/ 2272937 w 5016137"/>
              <a:gd name="connsiteY72" fmla="*/ 148045 h 1715588"/>
              <a:gd name="connsiteX73" fmla="*/ 2290354 w 5016137"/>
              <a:gd name="connsiteY73" fmla="*/ 174171 h 1715588"/>
              <a:gd name="connsiteX74" fmla="*/ 2325188 w 5016137"/>
              <a:gd name="connsiteY74" fmla="*/ 243840 h 1715588"/>
              <a:gd name="connsiteX75" fmla="*/ 2342606 w 5016137"/>
              <a:gd name="connsiteY75" fmla="*/ 296091 h 1715588"/>
              <a:gd name="connsiteX76" fmla="*/ 2351314 w 5016137"/>
              <a:gd name="connsiteY76" fmla="*/ 322217 h 1715588"/>
              <a:gd name="connsiteX77" fmla="*/ 2368731 w 5016137"/>
              <a:gd name="connsiteY77" fmla="*/ 348342 h 1715588"/>
              <a:gd name="connsiteX78" fmla="*/ 2394857 w 5016137"/>
              <a:gd name="connsiteY78" fmla="*/ 418011 h 1715588"/>
              <a:gd name="connsiteX79" fmla="*/ 2403566 w 5016137"/>
              <a:gd name="connsiteY79" fmla="*/ 452845 h 1715588"/>
              <a:gd name="connsiteX80" fmla="*/ 2464526 w 5016137"/>
              <a:gd name="connsiteY80" fmla="*/ 531222 h 1715588"/>
              <a:gd name="connsiteX81" fmla="*/ 2481943 w 5016137"/>
              <a:gd name="connsiteY81" fmla="*/ 557348 h 1715588"/>
              <a:gd name="connsiteX82" fmla="*/ 2534194 w 5016137"/>
              <a:gd name="connsiteY82" fmla="*/ 583474 h 1715588"/>
              <a:gd name="connsiteX83" fmla="*/ 2621280 w 5016137"/>
              <a:gd name="connsiteY83" fmla="*/ 566057 h 1715588"/>
              <a:gd name="connsiteX84" fmla="*/ 2673531 w 5016137"/>
              <a:gd name="connsiteY84" fmla="*/ 548640 h 1715588"/>
              <a:gd name="connsiteX85" fmla="*/ 2708366 w 5016137"/>
              <a:gd name="connsiteY85" fmla="*/ 513805 h 1715588"/>
              <a:gd name="connsiteX86" fmla="*/ 2734491 w 5016137"/>
              <a:gd name="connsiteY86" fmla="*/ 487680 h 1715588"/>
              <a:gd name="connsiteX87" fmla="*/ 2760617 w 5016137"/>
              <a:gd name="connsiteY87" fmla="*/ 470262 h 1715588"/>
              <a:gd name="connsiteX88" fmla="*/ 2812868 w 5016137"/>
              <a:gd name="connsiteY88" fmla="*/ 435428 h 1715588"/>
              <a:gd name="connsiteX89" fmla="*/ 2830286 w 5016137"/>
              <a:gd name="connsiteY89" fmla="*/ 418011 h 1715588"/>
              <a:gd name="connsiteX90" fmla="*/ 2847703 w 5016137"/>
              <a:gd name="connsiteY90" fmla="*/ 391885 h 1715588"/>
              <a:gd name="connsiteX91" fmla="*/ 2873828 w 5016137"/>
              <a:gd name="connsiteY91" fmla="*/ 374468 h 1715588"/>
              <a:gd name="connsiteX92" fmla="*/ 2891246 w 5016137"/>
              <a:gd name="connsiteY92" fmla="*/ 348342 h 1715588"/>
              <a:gd name="connsiteX93" fmla="*/ 2917371 w 5016137"/>
              <a:gd name="connsiteY93" fmla="*/ 339634 h 1715588"/>
              <a:gd name="connsiteX94" fmla="*/ 3021874 w 5016137"/>
              <a:gd name="connsiteY94" fmla="*/ 348342 h 1715588"/>
              <a:gd name="connsiteX95" fmla="*/ 3039291 w 5016137"/>
              <a:gd name="connsiteY95" fmla="*/ 365760 h 1715588"/>
              <a:gd name="connsiteX96" fmla="*/ 3065417 w 5016137"/>
              <a:gd name="connsiteY96" fmla="*/ 383177 h 1715588"/>
              <a:gd name="connsiteX97" fmla="*/ 3082834 w 5016137"/>
              <a:gd name="connsiteY97" fmla="*/ 409302 h 1715588"/>
              <a:gd name="connsiteX98" fmla="*/ 3100251 w 5016137"/>
              <a:gd name="connsiteY98" fmla="*/ 426720 h 1715588"/>
              <a:gd name="connsiteX99" fmla="*/ 3108960 w 5016137"/>
              <a:gd name="connsiteY99" fmla="*/ 452845 h 1715588"/>
              <a:gd name="connsiteX100" fmla="*/ 3117668 w 5016137"/>
              <a:gd name="connsiteY100" fmla="*/ 513805 h 1715588"/>
              <a:gd name="connsiteX101" fmla="*/ 3135086 w 5016137"/>
              <a:gd name="connsiteY101" fmla="*/ 539931 h 1715588"/>
              <a:gd name="connsiteX102" fmla="*/ 3143794 w 5016137"/>
              <a:gd name="connsiteY102" fmla="*/ 574765 h 1715588"/>
              <a:gd name="connsiteX103" fmla="*/ 3169920 w 5016137"/>
              <a:gd name="connsiteY103" fmla="*/ 627017 h 1715588"/>
              <a:gd name="connsiteX104" fmla="*/ 3196046 w 5016137"/>
              <a:gd name="connsiteY104" fmla="*/ 740228 h 1715588"/>
              <a:gd name="connsiteX105" fmla="*/ 3213463 w 5016137"/>
              <a:gd name="connsiteY105" fmla="*/ 775062 h 1715588"/>
              <a:gd name="connsiteX106" fmla="*/ 3222171 w 5016137"/>
              <a:gd name="connsiteY106" fmla="*/ 827314 h 1715588"/>
              <a:gd name="connsiteX107" fmla="*/ 3230880 w 5016137"/>
              <a:gd name="connsiteY107" fmla="*/ 853440 h 1715588"/>
              <a:gd name="connsiteX108" fmla="*/ 3239588 w 5016137"/>
              <a:gd name="connsiteY108" fmla="*/ 905691 h 1715588"/>
              <a:gd name="connsiteX109" fmla="*/ 3274423 w 5016137"/>
              <a:gd name="connsiteY109" fmla="*/ 984068 h 1715588"/>
              <a:gd name="connsiteX110" fmla="*/ 3317966 w 5016137"/>
              <a:gd name="connsiteY110" fmla="*/ 1062445 h 1715588"/>
              <a:gd name="connsiteX111" fmla="*/ 3370217 w 5016137"/>
              <a:gd name="connsiteY111" fmla="*/ 1114697 h 1715588"/>
              <a:gd name="connsiteX112" fmla="*/ 3387634 w 5016137"/>
              <a:gd name="connsiteY112" fmla="*/ 1140822 h 1715588"/>
              <a:gd name="connsiteX113" fmla="*/ 3405051 w 5016137"/>
              <a:gd name="connsiteY113" fmla="*/ 1158240 h 1715588"/>
              <a:gd name="connsiteX114" fmla="*/ 3457303 w 5016137"/>
              <a:gd name="connsiteY114" fmla="*/ 1193074 h 1715588"/>
              <a:gd name="connsiteX115" fmla="*/ 3796937 w 5016137"/>
              <a:gd name="connsiteY115" fmla="*/ 1184365 h 1715588"/>
              <a:gd name="connsiteX116" fmla="*/ 3823063 w 5016137"/>
              <a:gd name="connsiteY116" fmla="*/ 1158240 h 1715588"/>
              <a:gd name="connsiteX117" fmla="*/ 3910148 w 5016137"/>
              <a:gd name="connsiteY117" fmla="*/ 1105988 h 1715588"/>
              <a:gd name="connsiteX118" fmla="*/ 3953691 w 5016137"/>
              <a:gd name="connsiteY118" fmla="*/ 1062445 h 1715588"/>
              <a:gd name="connsiteX119" fmla="*/ 3971108 w 5016137"/>
              <a:gd name="connsiteY119" fmla="*/ 1036320 h 1715588"/>
              <a:gd name="connsiteX120" fmla="*/ 3997234 w 5016137"/>
              <a:gd name="connsiteY120" fmla="*/ 1001485 h 1715588"/>
              <a:gd name="connsiteX121" fmla="*/ 4145280 w 5016137"/>
              <a:gd name="connsiteY121" fmla="*/ 1010194 h 1715588"/>
              <a:gd name="connsiteX122" fmla="*/ 4180114 w 5016137"/>
              <a:gd name="connsiteY122" fmla="*/ 1062445 h 1715588"/>
              <a:gd name="connsiteX123" fmla="*/ 4197531 w 5016137"/>
              <a:gd name="connsiteY123" fmla="*/ 1088571 h 1715588"/>
              <a:gd name="connsiteX124" fmla="*/ 4232366 w 5016137"/>
              <a:gd name="connsiteY124" fmla="*/ 1166948 h 1715588"/>
              <a:gd name="connsiteX125" fmla="*/ 4258491 w 5016137"/>
              <a:gd name="connsiteY125" fmla="*/ 1236617 h 1715588"/>
              <a:gd name="connsiteX126" fmla="*/ 4284617 w 5016137"/>
              <a:gd name="connsiteY126" fmla="*/ 1288868 h 1715588"/>
              <a:gd name="connsiteX127" fmla="*/ 4293326 w 5016137"/>
              <a:gd name="connsiteY127" fmla="*/ 1341120 h 1715588"/>
              <a:gd name="connsiteX128" fmla="*/ 4328160 w 5016137"/>
              <a:gd name="connsiteY128" fmla="*/ 1402080 h 1715588"/>
              <a:gd name="connsiteX129" fmla="*/ 4336868 w 5016137"/>
              <a:gd name="connsiteY129" fmla="*/ 1428205 h 1715588"/>
              <a:gd name="connsiteX130" fmla="*/ 4397828 w 5016137"/>
              <a:gd name="connsiteY130" fmla="*/ 1480457 h 1715588"/>
              <a:gd name="connsiteX131" fmla="*/ 4415246 w 5016137"/>
              <a:gd name="connsiteY131" fmla="*/ 1506582 h 1715588"/>
              <a:gd name="connsiteX132" fmla="*/ 4476206 w 5016137"/>
              <a:gd name="connsiteY132" fmla="*/ 1567542 h 1715588"/>
              <a:gd name="connsiteX133" fmla="*/ 4519748 w 5016137"/>
              <a:gd name="connsiteY133" fmla="*/ 1611085 h 1715588"/>
              <a:gd name="connsiteX134" fmla="*/ 4563291 w 5016137"/>
              <a:gd name="connsiteY134" fmla="*/ 1645920 h 1715588"/>
              <a:gd name="connsiteX135" fmla="*/ 4589417 w 5016137"/>
              <a:gd name="connsiteY135" fmla="*/ 1654628 h 1715588"/>
              <a:gd name="connsiteX136" fmla="*/ 4615543 w 5016137"/>
              <a:gd name="connsiteY136" fmla="*/ 1672045 h 1715588"/>
              <a:gd name="connsiteX137" fmla="*/ 4641668 w 5016137"/>
              <a:gd name="connsiteY137" fmla="*/ 1680754 h 1715588"/>
              <a:gd name="connsiteX138" fmla="*/ 4781006 w 5016137"/>
              <a:gd name="connsiteY138" fmla="*/ 1715588 h 1715588"/>
              <a:gd name="connsiteX139" fmla="*/ 4841966 w 5016137"/>
              <a:gd name="connsiteY139" fmla="*/ 1706880 h 1715588"/>
              <a:gd name="connsiteX140" fmla="*/ 4876800 w 5016137"/>
              <a:gd name="connsiteY140" fmla="*/ 1628502 h 1715588"/>
              <a:gd name="connsiteX141" fmla="*/ 4894217 w 5016137"/>
              <a:gd name="connsiteY141" fmla="*/ 1602377 h 1715588"/>
              <a:gd name="connsiteX142" fmla="*/ 4902926 w 5016137"/>
              <a:gd name="connsiteY142" fmla="*/ 1550125 h 1715588"/>
              <a:gd name="connsiteX143" fmla="*/ 4911634 w 5016137"/>
              <a:gd name="connsiteY143" fmla="*/ 1515291 h 1715588"/>
              <a:gd name="connsiteX144" fmla="*/ 4946468 w 5016137"/>
              <a:gd name="connsiteY144" fmla="*/ 1497874 h 1715588"/>
              <a:gd name="connsiteX145" fmla="*/ 4972594 w 5016137"/>
              <a:gd name="connsiteY145" fmla="*/ 1471748 h 1715588"/>
              <a:gd name="connsiteX146" fmla="*/ 5016137 w 5016137"/>
              <a:gd name="connsiteY146" fmla="*/ 1463040 h 171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5016137" h="1715588">
                <a:moveTo>
                  <a:pt x="0" y="1672045"/>
                </a:moveTo>
                <a:cubicBezTo>
                  <a:pt x="40640" y="1669142"/>
                  <a:pt x="82393" y="1673219"/>
                  <a:pt x="121920" y="1663337"/>
                </a:cubicBezTo>
                <a:cubicBezTo>
                  <a:pt x="142228" y="1658260"/>
                  <a:pt x="156754" y="1640114"/>
                  <a:pt x="174171" y="1628502"/>
                </a:cubicBezTo>
                <a:lnTo>
                  <a:pt x="200297" y="1611085"/>
                </a:lnTo>
                <a:cubicBezTo>
                  <a:pt x="206103" y="1602377"/>
                  <a:pt x="209541" y="1591498"/>
                  <a:pt x="217714" y="1584960"/>
                </a:cubicBezTo>
                <a:cubicBezTo>
                  <a:pt x="224882" y="1579225"/>
                  <a:pt x="235629" y="1580356"/>
                  <a:pt x="243840" y="1576251"/>
                </a:cubicBezTo>
                <a:cubicBezTo>
                  <a:pt x="253201" y="1571570"/>
                  <a:pt x="261925" y="1565535"/>
                  <a:pt x="269966" y="1558834"/>
                </a:cubicBezTo>
                <a:cubicBezTo>
                  <a:pt x="337019" y="1502956"/>
                  <a:pt x="257351" y="1558534"/>
                  <a:pt x="322217" y="1515291"/>
                </a:cubicBezTo>
                <a:cubicBezTo>
                  <a:pt x="328023" y="1506582"/>
                  <a:pt x="334953" y="1498526"/>
                  <a:pt x="339634" y="1489165"/>
                </a:cubicBezTo>
                <a:cubicBezTo>
                  <a:pt x="343739" y="1480955"/>
                  <a:pt x="343620" y="1470911"/>
                  <a:pt x="348343" y="1463040"/>
                </a:cubicBezTo>
                <a:cubicBezTo>
                  <a:pt x="352567" y="1455999"/>
                  <a:pt x="359954" y="1451428"/>
                  <a:pt x="365760" y="1445622"/>
                </a:cubicBezTo>
                <a:lnTo>
                  <a:pt x="383177" y="1393371"/>
                </a:lnTo>
                <a:cubicBezTo>
                  <a:pt x="386080" y="1384662"/>
                  <a:pt x="389660" y="1376151"/>
                  <a:pt x="391886" y="1367245"/>
                </a:cubicBezTo>
                <a:cubicBezTo>
                  <a:pt x="396306" y="1349563"/>
                  <a:pt x="401805" y="1323780"/>
                  <a:pt x="409303" y="1306285"/>
                </a:cubicBezTo>
                <a:cubicBezTo>
                  <a:pt x="414417" y="1294353"/>
                  <a:pt x="420914" y="1283062"/>
                  <a:pt x="426720" y="1271451"/>
                </a:cubicBezTo>
                <a:cubicBezTo>
                  <a:pt x="448198" y="1185534"/>
                  <a:pt x="419570" y="1274659"/>
                  <a:pt x="452846" y="1219200"/>
                </a:cubicBezTo>
                <a:cubicBezTo>
                  <a:pt x="457569" y="1211329"/>
                  <a:pt x="455918" y="1200320"/>
                  <a:pt x="461554" y="1193074"/>
                </a:cubicBezTo>
                <a:cubicBezTo>
                  <a:pt x="476676" y="1173631"/>
                  <a:pt x="496389" y="1158239"/>
                  <a:pt x="513806" y="1140822"/>
                </a:cubicBezTo>
                <a:lnTo>
                  <a:pt x="539931" y="1114697"/>
                </a:lnTo>
                <a:cubicBezTo>
                  <a:pt x="574765" y="1117600"/>
                  <a:pt x="609718" y="1119321"/>
                  <a:pt x="644434" y="1123405"/>
                </a:cubicBezTo>
                <a:cubicBezTo>
                  <a:pt x="659134" y="1125134"/>
                  <a:pt x="675489" y="1124167"/>
                  <a:pt x="687977" y="1132114"/>
                </a:cubicBezTo>
                <a:cubicBezTo>
                  <a:pt x="817212" y="1214355"/>
                  <a:pt x="690589" y="1167818"/>
                  <a:pt x="766354" y="1193074"/>
                </a:cubicBezTo>
                <a:cubicBezTo>
                  <a:pt x="772160" y="1201783"/>
                  <a:pt x="775598" y="1212662"/>
                  <a:pt x="783771" y="1219200"/>
                </a:cubicBezTo>
                <a:cubicBezTo>
                  <a:pt x="790939" y="1224934"/>
                  <a:pt x="802651" y="1222272"/>
                  <a:pt x="809897" y="1227908"/>
                </a:cubicBezTo>
                <a:cubicBezTo>
                  <a:pt x="829340" y="1243030"/>
                  <a:pt x="851132" y="1258129"/>
                  <a:pt x="862148" y="1280160"/>
                </a:cubicBezTo>
                <a:cubicBezTo>
                  <a:pt x="884247" y="1324355"/>
                  <a:pt x="868764" y="1307793"/>
                  <a:pt x="905691" y="1332411"/>
                </a:cubicBezTo>
                <a:cubicBezTo>
                  <a:pt x="919756" y="1353509"/>
                  <a:pt x="921909" y="1360440"/>
                  <a:pt x="940526" y="1375954"/>
                </a:cubicBezTo>
                <a:cubicBezTo>
                  <a:pt x="951676" y="1385246"/>
                  <a:pt x="964572" y="1392370"/>
                  <a:pt x="975360" y="1402080"/>
                </a:cubicBezTo>
                <a:cubicBezTo>
                  <a:pt x="993668" y="1418558"/>
                  <a:pt x="1004244" y="1446542"/>
                  <a:pt x="1027611" y="1454331"/>
                </a:cubicBezTo>
                <a:lnTo>
                  <a:pt x="1079863" y="1471748"/>
                </a:lnTo>
                <a:cubicBezTo>
                  <a:pt x="1105968" y="1468848"/>
                  <a:pt x="1179212" y="1462151"/>
                  <a:pt x="1210491" y="1454331"/>
                </a:cubicBezTo>
                <a:cubicBezTo>
                  <a:pt x="1228302" y="1449878"/>
                  <a:pt x="1262743" y="1436914"/>
                  <a:pt x="1262743" y="1436914"/>
                </a:cubicBezTo>
                <a:cubicBezTo>
                  <a:pt x="1343137" y="1383317"/>
                  <a:pt x="1244252" y="1451708"/>
                  <a:pt x="1306286" y="1402080"/>
                </a:cubicBezTo>
                <a:cubicBezTo>
                  <a:pt x="1366906" y="1353584"/>
                  <a:pt x="1296478" y="1420593"/>
                  <a:pt x="1358537" y="1358537"/>
                </a:cubicBezTo>
                <a:cubicBezTo>
                  <a:pt x="1361440" y="1349828"/>
                  <a:pt x="1361511" y="1339579"/>
                  <a:pt x="1367246" y="1332411"/>
                </a:cubicBezTo>
                <a:cubicBezTo>
                  <a:pt x="1373784" y="1324238"/>
                  <a:pt x="1385970" y="1322395"/>
                  <a:pt x="1393371" y="1314994"/>
                </a:cubicBezTo>
                <a:cubicBezTo>
                  <a:pt x="1400772" y="1307593"/>
                  <a:pt x="1404982" y="1297577"/>
                  <a:pt x="1410788" y="1288868"/>
                </a:cubicBezTo>
                <a:cubicBezTo>
                  <a:pt x="1413691" y="1277257"/>
                  <a:pt x="1414144" y="1264739"/>
                  <a:pt x="1419497" y="1254034"/>
                </a:cubicBezTo>
                <a:cubicBezTo>
                  <a:pt x="1428858" y="1235311"/>
                  <a:pt x="1447711" y="1221641"/>
                  <a:pt x="1454331" y="1201782"/>
                </a:cubicBezTo>
                <a:cubicBezTo>
                  <a:pt x="1466350" y="1165728"/>
                  <a:pt x="1457948" y="1183295"/>
                  <a:pt x="1480457" y="1149531"/>
                </a:cubicBezTo>
                <a:cubicBezTo>
                  <a:pt x="1483360" y="1132114"/>
                  <a:pt x="1482966" y="1113813"/>
                  <a:pt x="1489166" y="1097280"/>
                </a:cubicBezTo>
                <a:cubicBezTo>
                  <a:pt x="1492049" y="1089592"/>
                  <a:pt x="1501454" y="1086273"/>
                  <a:pt x="1506583" y="1079862"/>
                </a:cubicBezTo>
                <a:cubicBezTo>
                  <a:pt x="1513121" y="1071689"/>
                  <a:pt x="1518194" y="1062445"/>
                  <a:pt x="1524000" y="1053737"/>
                </a:cubicBezTo>
                <a:cubicBezTo>
                  <a:pt x="1526903" y="1045028"/>
                  <a:pt x="1530186" y="1036437"/>
                  <a:pt x="1532708" y="1027611"/>
                </a:cubicBezTo>
                <a:cubicBezTo>
                  <a:pt x="1535996" y="1016103"/>
                  <a:pt x="1537214" y="1003984"/>
                  <a:pt x="1541417" y="992777"/>
                </a:cubicBezTo>
                <a:cubicBezTo>
                  <a:pt x="1545975" y="980621"/>
                  <a:pt x="1553720" y="969874"/>
                  <a:pt x="1558834" y="957942"/>
                </a:cubicBezTo>
                <a:cubicBezTo>
                  <a:pt x="1576850" y="915906"/>
                  <a:pt x="1556082" y="945112"/>
                  <a:pt x="1584960" y="896982"/>
                </a:cubicBezTo>
                <a:cubicBezTo>
                  <a:pt x="1595730" y="879032"/>
                  <a:pt x="1608183" y="862148"/>
                  <a:pt x="1619794" y="844731"/>
                </a:cubicBezTo>
                <a:cubicBezTo>
                  <a:pt x="1625600" y="836022"/>
                  <a:pt x="1633901" y="828534"/>
                  <a:pt x="1637211" y="818605"/>
                </a:cubicBezTo>
                <a:cubicBezTo>
                  <a:pt x="1640114" y="809897"/>
                  <a:pt x="1641815" y="800690"/>
                  <a:pt x="1645920" y="792480"/>
                </a:cubicBezTo>
                <a:cubicBezTo>
                  <a:pt x="1650601" y="783119"/>
                  <a:pt x="1659086" y="775918"/>
                  <a:pt x="1663337" y="766354"/>
                </a:cubicBezTo>
                <a:cubicBezTo>
                  <a:pt x="1670793" y="749577"/>
                  <a:pt x="1672543" y="730523"/>
                  <a:pt x="1680754" y="714102"/>
                </a:cubicBezTo>
                <a:cubicBezTo>
                  <a:pt x="1686560" y="702491"/>
                  <a:pt x="1691730" y="690539"/>
                  <a:pt x="1698171" y="679268"/>
                </a:cubicBezTo>
                <a:cubicBezTo>
                  <a:pt x="1723155" y="635545"/>
                  <a:pt x="1710453" y="670932"/>
                  <a:pt x="1733006" y="618308"/>
                </a:cubicBezTo>
                <a:cubicBezTo>
                  <a:pt x="1736622" y="609871"/>
                  <a:pt x="1737609" y="600393"/>
                  <a:pt x="1741714" y="592182"/>
                </a:cubicBezTo>
                <a:cubicBezTo>
                  <a:pt x="1746395" y="582821"/>
                  <a:pt x="1754450" y="575418"/>
                  <a:pt x="1759131" y="566057"/>
                </a:cubicBezTo>
                <a:cubicBezTo>
                  <a:pt x="1763236" y="557846"/>
                  <a:pt x="1763735" y="548142"/>
                  <a:pt x="1767840" y="539931"/>
                </a:cubicBezTo>
                <a:cubicBezTo>
                  <a:pt x="1772521" y="530570"/>
                  <a:pt x="1780064" y="522892"/>
                  <a:pt x="1785257" y="513805"/>
                </a:cubicBezTo>
                <a:cubicBezTo>
                  <a:pt x="1829452" y="436462"/>
                  <a:pt x="1777657" y="516497"/>
                  <a:pt x="1820091" y="452845"/>
                </a:cubicBezTo>
                <a:cubicBezTo>
                  <a:pt x="1847317" y="343949"/>
                  <a:pt x="1812521" y="479339"/>
                  <a:pt x="1837508" y="391885"/>
                </a:cubicBezTo>
                <a:cubicBezTo>
                  <a:pt x="1840796" y="380377"/>
                  <a:pt x="1842014" y="368258"/>
                  <a:pt x="1846217" y="357051"/>
                </a:cubicBezTo>
                <a:cubicBezTo>
                  <a:pt x="1865766" y="304922"/>
                  <a:pt x="1868091" y="330715"/>
                  <a:pt x="1898468" y="269965"/>
                </a:cubicBezTo>
                <a:cubicBezTo>
                  <a:pt x="1904274" y="258354"/>
                  <a:pt x="1908097" y="245517"/>
                  <a:pt x="1915886" y="235131"/>
                </a:cubicBezTo>
                <a:cubicBezTo>
                  <a:pt x="1925739" y="221994"/>
                  <a:pt x="1940639" y="213259"/>
                  <a:pt x="1950720" y="200297"/>
                </a:cubicBezTo>
                <a:cubicBezTo>
                  <a:pt x="1961112" y="186936"/>
                  <a:pt x="1967139" y="170621"/>
                  <a:pt x="1976846" y="156754"/>
                </a:cubicBezTo>
                <a:cubicBezTo>
                  <a:pt x="1987505" y="141527"/>
                  <a:pt x="2000747" y="128243"/>
                  <a:pt x="2011680" y="113211"/>
                </a:cubicBezTo>
                <a:cubicBezTo>
                  <a:pt x="2023992" y="96282"/>
                  <a:pt x="2034903" y="78377"/>
                  <a:pt x="2046514" y="60960"/>
                </a:cubicBezTo>
                <a:cubicBezTo>
                  <a:pt x="2059366" y="41682"/>
                  <a:pt x="2069940" y="22119"/>
                  <a:pt x="2090057" y="8708"/>
                </a:cubicBezTo>
                <a:cubicBezTo>
                  <a:pt x="2097695" y="3616"/>
                  <a:pt x="2107474" y="2903"/>
                  <a:pt x="2116183" y="0"/>
                </a:cubicBezTo>
                <a:cubicBezTo>
                  <a:pt x="2130697" y="2903"/>
                  <a:pt x="2146251" y="2583"/>
                  <a:pt x="2159726" y="8708"/>
                </a:cubicBezTo>
                <a:cubicBezTo>
                  <a:pt x="2177243" y="16670"/>
                  <a:pt x="2213480" y="41067"/>
                  <a:pt x="2229394" y="60960"/>
                </a:cubicBezTo>
                <a:cubicBezTo>
                  <a:pt x="2242852" y="77782"/>
                  <a:pt x="2255974" y="102661"/>
                  <a:pt x="2264228" y="121920"/>
                </a:cubicBezTo>
                <a:cubicBezTo>
                  <a:pt x="2267844" y="130357"/>
                  <a:pt x="2268832" y="139835"/>
                  <a:pt x="2272937" y="148045"/>
                </a:cubicBezTo>
                <a:cubicBezTo>
                  <a:pt x="2277618" y="157406"/>
                  <a:pt x="2286103" y="164607"/>
                  <a:pt x="2290354" y="174171"/>
                </a:cubicBezTo>
                <a:cubicBezTo>
                  <a:pt x="2322376" y="246220"/>
                  <a:pt x="2289419" y="208069"/>
                  <a:pt x="2325188" y="243840"/>
                </a:cubicBezTo>
                <a:lnTo>
                  <a:pt x="2342606" y="296091"/>
                </a:lnTo>
                <a:cubicBezTo>
                  <a:pt x="2345509" y="304800"/>
                  <a:pt x="2346222" y="314579"/>
                  <a:pt x="2351314" y="322217"/>
                </a:cubicBezTo>
                <a:lnTo>
                  <a:pt x="2368731" y="348342"/>
                </a:lnTo>
                <a:cubicBezTo>
                  <a:pt x="2390819" y="458775"/>
                  <a:pt x="2361221" y="339528"/>
                  <a:pt x="2394857" y="418011"/>
                </a:cubicBezTo>
                <a:cubicBezTo>
                  <a:pt x="2399572" y="429012"/>
                  <a:pt x="2398213" y="442140"/>
                  <a:pt x="2403566" y="452845"/>
                </a:cubicBezTo>
                <a:cubicBezTo>
                  <a:pt x="2436586" y="518884"/>
                  <a:pt x="2428685" y="488213"/>
                  <a:pt x="2464526" y="531222"/>
                </a:cubicBezTo>
                <a:cubicBezTo>
                  <a:pt x="2471227" y="539263"/>
                  <a:pt x="2474542" y="549947"/>
                  <a:pt x="2481943" y="557348"/>
                </a:cubicBezTo>
                <a:cubicBezTo>
                  <a:pt x="2498824" y="574230"/>
                  <a:pt x="2512946" y="576391"/>
                  <a:pt x="2534194" y="583474"/>
                </a:cubicBezTo>
                <a:cubicBezTo>
                  <a:pt x="2569495" y="577590"/>
                  <a:pt x="2588807" y="575799"/>
                  <a:pt x="2621280" y="566057"/>
                </a:cubicBezTo>
                <a:cubicBezTo>
                  <a:pt x="2638865" y="560782"/>
                  <a:pt x="2673531" y="548640"/>
                  <a:pt x="2673531" y="548640"/>
                </a:cubicBezTo>
                <a:lnTo>
                  <a:pt x="2708366" y="513805"/>
                </a:lnTo>
                <a:cubicBezTo>
                  <a:pt x="2717074" y="505097"/>
                  <a:pt x="2724244" y="494512"/>
                  <a:pt x="2734491" y="487680"/>
                </a:cubicBezTo>
                <a:cubicBezTo>
                  <a:pt x="2743200" y="481874"/>
                  <a:pt x="2752576" y="476963"/>
                  <a:pt x="2760617" y="470262"/>
                </a:cubicBezTo>
                <a:cubicBezTo>
                  <a:pt x="2804105" y="434022"/>
                  <a:pt x="2766957" y="450733"/>
                  <a:pt x="2812868" y="435428"/>
                </a:cubicBezTo>
                <a:cubicBezTo>
                  <a:pt x="2818674" y="429622"/>
                  <a:pt x="2825157" y="424422"/>
                  <a:pt x="2830286" y="418011"/>
                </a:cubicBezTo>
                <a:cubicBezTo>
                  <a:pt x="2836824" y="409838"/>
                  <a:pt x="2840302" y="399286"/>
                  <a:pt x="2847703" y="391885"/>
                </a:cubicBezTo>
                <a:cubicBezTo>
                  <a:pt x="2855104" y="384484"/>
                  <a:pt x="2865120" y="380274"/>
                  <a:pt x="2873828" y="374468"/>
                </a:cubicBezTo>
                <a:cubicBezTo>
                  <a:pt x="2879634" y="365759"/>
                  <a:pt x="2883073" y="354880"/>
                  <a:pt x="2891246" y="348342"/>
                </a:cubicBezTo>
                <a:cubicBezTo>
                  <a:pt x="2898414" y="342608"/>
                  <a:pt x="2908192" y="339634"/>
                  <a:pt x="2917371" y="339634"/>
                </a:cubicBezTo>
                <a:cubicBezTo>
                  <a:pt x="2952326" y="339634"/>
                  <a:pt x="2987040" y="345439"/>
                  <a:pt x="3021874" y="348342"/>
                </a:cubicBezTo>
                <a:cubicBezTo>
                  <a:pt x="3027680" y="354148"/>
                  <a:pt x="3032880" y="360631"/>
                  <a:pt x="3039291" y="365760"/>
                </a:cubicBezTo>
                <a:cubicBezTo>
                  <a:pt x="3047464" y="372298"/>
                  <a:pt x="3058016" y="375776"/>
                  <a:pt x="3065417" y="383177"/>
                </a:cubicBezTo>
                <a:cubicBezTo>
                  <a:pt x="3072818" y="390578"/>
                  <a:pt x="3076296" y="401129"/>
                  <a:pt x="3082834" y="409302"/>
                </a:cubicBezTo>
                <a:cubicBezTo>
                  <a:pt x="3087963" y="415713"/>
                  <a:pt x="3094445" y="420914"/>
                  <a:pt x="3100251" y="426720"/>
                </a:cubicBezTo>
                <a:cubicBezTo>
                  <a:pt x="3103154" y="435428"/>
                  <a:pt x="3107160" y="443844"/>
                  <a:pt x="3108960" y="452845"/>
                </a:cubicBezTo>
                <a:cubicBezTo>
                  <a:pt x="3112986" y="472973"/>
                  <a:pt x="3111770" y="494144"/>
                  <a:pt x="3117668" y="513805"/>
                </a:cubicBezTo>
                <a:cubicBezTo>
                  <a:pt x="3120676" y="523830"/>
                  <a:pt x="3129280" y="531222"/>
                  <a:pt x="3135086" y="539931"/>
                </a:cubicBezTo>
                <a:cubicBezTo>
                  <a:pt x="3137989" y="551542"/>
                  <a:pt x="3139079" y="563764"/>
                  <a:pt x="3143794" y="574765"/>
                </a:cubicBezTo>
                <a:cubicBezTo>
                  <a:pt x="3166546" y="627855"/>
                  <a:pt x="3157688" y="574012"/>
                  <a:pt x="3169920" y="627017"/>
                </a:cubicBezTo>
                <a:cubicBezTo>
                  <a:pt x="3176121" y="653888"/>
                  <a:pt x="3182012" y="707481"/>
                  <a:pt x="3196046" y="740228"/>
                </a:cubicBezTo>
                <a:cubicBezTo>
                  <a:pt x="3201160" y="752160"/>
                  <a:pt x="3207657" y="763451"/>
                  <a:pt x="3213463" y="775062"/>
                </a:cubicBezTo>
                <a:cubicBezTo>
                  <a:pt x="3216366" y="792479"/>
                  <a:pt x="3218341" y="810077"/>
                  <a:pt x="3222171" y="827314"/>
                </a:cubicBezTo>
                <a:cubicBezTo>
                  <a:pt x="3224162" y="836275"/>
                  <a:pt x="3228889" y="844479"/>
                  <a:pt x="3230880" y="853440"/>
                </a:cubicBezTo>
                <a:cubicBezTo>
                  <a:pt x="3234710" y="870677"/>
                  <a:pt x="3235305" y="888561"/>
                  <a:pt x="3239588" y="905691"/>
                </a:cubicBezTo>
                <a:cubicBezTo>
                  <a:pt x="3252024" y="955433"/>
                  <a:pt x="3251550" y="949757"/>
                  <a:pt x="3274423" y="984068"/>
                </a:cubicBezTo>
                <a:cubicBezTo>
                  <a:pt x="3285374" y="1016923"/>
                  <a:pt x="3288018" y="1032497"/>
                  <a:pt x="3317966" y="1062445"/>
                </a:cubicBezTo>
                <a:cubicBezTo>
                  <a:pt x="3335383" y="1079862"/>
                  <a:pt x="3356554" y="1094202"/>
                  <a:pt x="3370217" y="1114697"/>
                </a:cubicBezTo>
                <a:cubicBezTo>
                  <a:pt x="3376023" y="1123405"/>
                  <a:pt x="3381096" y="1132649"/>
                  <a:pt x="3387634" y="1140822"/>
                </a:cubicBezTo>
                <a:cubicBezTo>
                  <a:pt x="3392763" y="1147233"/>
                  <a:pt x="3398482" y="1153314"/>
                  <a:pt x="3405051" y="1158240"/>
                </a:cubicBezTo>
                <a:cubicBezTo>
                  <a:pt x="3421797" y="1170800"/>
                  <a:pt x="3457303" y="1193074"/>
                  <a:pt x="3457303" y="1193074"/>
                </a:cubicBezTo>
                <a:cubicBezTo>
                  <a:pt x="3570514" y="1190171"/>
                  <a:pt x="3684199" y="1195102"/>
                  <a:pt x="3796937" y="1184365"/>
                </a:cubicBezTo>
                <a:cubicBezTo>
                  <a:pt x="3809197" y="1183197"/>
                  <a:pt x="3813794" y="1166350"/>
                  <a:pt x="3823063" y="1158240"/>
                </a:cubicBezTo>
                <a:cubicBezTo>
                  <a:pt x="3870012" y="1117160"/>
                  <a:pt x="3856749" y="1127348"/>
                  <a:pt x="3910148" y="1105988"/>
                </a:cubicBezTo>
                <a:cubicBezTo>
                  <a:pt x="3956597" y="1036317"/>
                  <a:pt x="3895633" y="1120503"/>
                  <a:pt x="3953691" y="1062445"/>
                </a:cubicBezTo>
                <a:cubicBezTo>
                  <a:pt x="3961092" y="1055044"/>
                  <a:pt x="3965025" y="1044837"/>
                  <a:pt x="3971108" y="1036320"/>
                </a:cubicBezTo>
                <a:cubicBezTo>
                  <a:pt x="3979544" y="1024509"/>
                  <a:pt x="3988525" y="1013097"/>
                  <a:pt x="3997234" y="1001485"/>
                </a:cubicBezTo>
                <a:cubicBezTo>
                  <a:pt x="4046583" y="1004388"/>
                  <a:pt x="4096806" y="1000499"/>
                  <a:pt x="4145280" y="1010194"/>
                </a:cubicBezTo>
                <a:cubicBezTo>
                  <a:pt x="4172795" y="1015697"/>
                  <a:pt x="4171314" y="1044845"/>
                  <a:pt x="4180114" y="1062445"/>
                </a:cubicBezTo>
                <a:cubicBezTo>
                  <a:pt x="4184795" y="1071807"/>
                  <a:pt x="4193280" y="1079007"/>
                  <a:pt x="4197531" y="1088571"/>
                </a:cubicBezTo>
                <a:cubicBezTo>
                  <a:pt x="4238982" y="1181837"/>
                  <a:pt x="4192949" y="1107824"/>
                  <a:pt x="4232366" y="1166948"/>
                </a:cubicBezTo>
                <a:cubicBezTo>
                  <a:pt x="4248419" y="1231164"/>
                  <a:pt x="4231170" y="1172868"/>
                  <a:pt x="4258491" y="1236617"/>
                </a:cubicBezTo>
                <a:cubicBezTo>
                  <a:pt x="4280123" y="1287091"/>
                  <a:pt x="4251148" y="1238663"/>
                  <a:pt x="4284617" y="1288868"/>
                </a:cubicBezTo>
                <a:cubicBezTo>
                  <a:pt x="4287520" y="1306285"/>
                  <a:pt x="4288252" y="1324207"/>
                  <a:pt x="4293326" y="1341120"/>
                </a:cubicBezTo>
                <a:cubicBezTo>
                  <a:pt x="4299352" y="1361208"/>
                  <a:pt x="4316499" y="1384589"/>
                  <a:pt x="4328160" y="1402080"/>
                </a:cubicBezTo>
                <a:cubicBezTo>
                  <a:pt x="4331063" y="1410788"/>
                  <a:pt x="4331533" y="1420735"/>
                  <a:pt x="4336868" y="1428205"/>
                </a:cubicBezTo>
                <a:cubicBezTo>
                  <a:pt x="4356066" y="1455082"/>
                  <a:pt x="4372723" y="1463720"/>
                  <a:pt x="4397828" y="1480457"/>
                </a:cubicBezTo>
                <a:cubicBezTo>
                  <a:pt x="4403634" y="1489165"/>
                  <a:pt x="4408354" y="1498705"/>
                  <a:pt x="4415246" y="1506582"/>
                </a:cubicBezTo>
                <a:cubicBezTo>
                  <a:pt x="4415286" y="1506628"/>
                  <a:pt x="4463997" y="1555333"/>
                  <a:pt x="4476206" y="1567542"/>
                </a:cubicBezTo>
                <a:lnTo>
                  <a:pt x="4519748" y="1611085"/>
                </a:lnTo>
                <a:cubicBezTo>
                  <a:pt x="4535945" y="1627281"/>
                  <a:pt x="4541326" y="1634937"/>
                  <a:pt x="4563291" y="1645920"/>
                </a:cubicBezTo>
                <a:cubicBezTo>
                  <a:pt x="4571502" y="1650025"/>
                  <a:pt x="4580708" y="1651725"/>
                  <a:pt x="4589417" y="1654628"/>
                </a:cubicBezTo>
                <a:cubicBezTo>
                  <a:pt x="4598126" y="1660434"/>
                  <a:pt x="4606182" y="1667364"/>
                  <a:pt x="4615543" y="1672045"/>
                </a:cubicBezTo>
                <a:cubicBezTo>
                  <a:pt x="4623753" y="1676150"/>
                  <a:pt x="4632791" y="1678418"/>
                  <a:pt x="4641668" y="1680754"/>
                </a:cubicBezTo>
                <a:cubicBezTo>
                  <a:pt x="4687967" y="1692938"/>
                  <a:pt x="4734560" y="1703977"/>
                  <a:pt x="4781006" y="1715588"/>
                </a:cubicBezTo>
                <a:cubicBezTo>
                  <a:pt x="4801326" y="1712685"/>
                  <a:pt x="4824365" y="1717441"/>
                  <a:pt x="4841966" y="1706880"/>
                </a:cubicBezTo>
                <a:cubicBezTo>
                  <a:pt x="4871805" y="1688976"/>
                  <a:pt x="4865714" y="1654370"/>
                  <a:pt x="4876800" y="1628502"/>
                </a:cubicBezTo>
                <a:cubicBezTo>
                  <a:pt x="4880923" y="1618882"/>
                  <a:pt x="4888411" y="1611085"/>
                  <a:pt x="4894217" y="1602377"/>
                </a:cubicBezTo>
                <a:cubicBezTo>
                  <a:pt x="4897120" y="1584960"/>
                  <a:pt x="4899463" y="1567440"/>
                  <a:pt x="4902926" y="1550125"/>
                </a:cubicBezTo>
                <a:cubicBezTo>
                  <a:pt x="4905273" y="1538389"/>
                  <a:pt x="4903972" y="1524486"/>
                  <a:pt x="4911634" y="1515291"/>
                </a:cubicBezTo>
                <a:cubicBezTo>
                  <a:pt x="4919945" y="1505318"/>
                  <a:pt x="4935904" y="1505420"/>
                  <a:pt x="4946468" y="1497874"/>
                </a:cubicBezTo>
                <a:cubicBezTo>
                  <a:pt x="4956490" y="1490716"/>
                  <a:pt x="4962346" y="1478580"/>
                  <a:pt x="4972594" y="1471748"/>
                </a:cubicBezTo>
                <a:cubicBezTo>
                  <a:pt x="4988410" y="1461204"/>
                  <a:pt x="4999544" y="1463040"/>
                  <a:pt x="5016137" y="14630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>
            <a:endCxn id="15" idx="20"/>
          </p:cNvCxnSpPr>
          <p:nvPr/>
        </p:nvCxnSpPr>
        <p:spPr>
          <a:xfrm flipH="1" flipV="1">
            <a:off x="4023360" y="4127863"/>
            <a:ext cx="15809" cy="107734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15" idx="22"/>
          </p:cNvCxnSpPr>
          <p:nvPr/>
        </p:nvCxnSpPr>
        <p:spPr>
          <a:xfrm flipH="1" flipV="1">
            <a:off x="4119154" y="4214949"/>
            <a:ext cx="20421" cy="100237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endCxn id="15" idx="25"/>
          </p:cNvCxnSpPr>
          <p:nvPr/>
        </p:nvCxnSpPr>
        <p:spPr>
          <a:xfrm flipV="1">
            <a:off x="4239981" y="4328160"/>
            <a:ext cx="1093" cy="884448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 flipV="1">
            <a:off x="4302565" y="4409634"/>
            <a:ext cx="19021" cy="80297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H="1" flipV="1">
            <a:off x="4402971" y="4421750"/>
            <a:ext cx="19021" cy="80297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endCxn id="15" idx="30"/>
          </p:cNvCxnSpPr>
          <p:nvPr/>
        </p:nvCxnSpPr>
        <p:spPr>
          <a:xfrm flipV="1">
            <a:off x="4536654" y="4450080"/>
            <a:ext cx="9220" cy="75143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endCxn id="15" idx="31"/>
          </p:cNvCxnSpPr>
          <p:nvPr/>
        </p:nvCxnSpPr>
        <p:spPr>
          <a:xfrm flipH="1" flipV="1">
            <a:off x="4598126" y="4432663"/>
            <a:ext cx="20133" cy="768848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15" idx="33"/>
          </p:cNvCxnSpPr>
          <p:nvPr/>
        </p:nvCxnSpPr>
        <p:spPr>
          <a:xfrm flipH="1" flipV="1">
            <a:off x="4693920" y="4354286"/>
            <a:ext cx="24745" cy="85934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endCxn id="15" idx="38"/>
          </p:cNvCxnSpPr>
          <p:nvPr/>
        </p:nvCxnSpPr>
        <p:spPr>
          <a:xfrm flipH="1" flipV="1">
            <a:off x="4789714" y="4197531"/>
            <a:ext cx="29357" cy="1011378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endCxn id="15" idx="45"/>
          </p:cNvCxnSpPr>
          <p:nvPr/>
        </p:nvCxnSpPr>
        <p:spPr>
          <a:xfrm flipH="1" flipV="1">
            <a:off x="4894217" y="3953691"/>
            <a:ext cx="6460" cy="1255218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endCxn id="15" idx="48"/>
          </p:cNvCxnSpPr>
          <p:nvPr/>
        </p:nvCxnSpPr>
        <p:spPr>
          <a:xfrm flipH="1" flipV="1">
            <a:off x="4972594" y="3814354"/>
            <a:ext cx="28489" cy="140667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 flipV="1">
            <a:off x="3387203" y="4659086"/>
            <a:ext cx="14965" cy="54242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endCxn id="15" idx="1"/>
          </p:cNvCxnSpPr>
          <p:nvPr/>
        </p:nvCxnSpPr>
        <p:spPr>
          <a:xfrm flipH="1" flipV="1">
            <a:off x="3457303" y="4659086"/>
            <a:ext cx="24794" cy="54991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endCxn id="15" idx="4"/>
          </p:cNvCxnSpPr>
          <p:nvPr/>
        </p:nvCxnSpPr>
        <p:spPr>
          <a:xfrm flipH="1" flipV="1">
            <a:off x="3553097" y="4580709"/>
            <a:ext cx="29406" cy="64040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H="1" flipV="1">
            <a:off x="3663887" y="4413423"/>
            <a:ext cx="19021" cy="80297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 flipV="1">
            <a:off x="3743069" y="4321328"/>
            <a:ext cx="26361" cy="9340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 flipV="1">
            <a:off x="3836736" y="4153645"/>
            <a:ext cx="6470" cy="1071079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endCxn id="15" idx="53"/>
          </p:cNvCxnSpPr>
          <p:nvPr/>
        </p:nvCxnSpPr>
        <p:spPr>
          <a:xfrm flipH="1" flipV="1">
            <a:off x="5068389" y="3614057"/>
            <a:ext cx="25336" cy="1589558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endCxn id="15" idx="57"/>
          </p:cNvCxnSpPr>
          <p:nvPr/>
        </p:nvCxnSpPr>
        <p:spPr>
          <a:xfrm flipH="1" flipV="1">
            <a:off x="5120640" y="3509554"/>
            <a:ext cx="54691" cy="169406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973736" y="523038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255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929833" y="2452543"/>
                <a:ext cx="53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be-BY" dirty="0" smtClean="0"/>
                  <a:t>число пикселей в картинке с интенсивностью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833" y="2452543"/>
                <a:ext cx="5380897" cy="369332"/>
              </a:xfrm>
              <a:prstGeom prst="rect">
                <a:avLst/>
              </a:prstGeom>
              <a:blipFill>
                <a:blip r:embed="rId9"/>
                <a:stretch>
                  <a:fillRect l="-1020" t="-6557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258978" y="5299950"/>
                <a:ext cx="1741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978" y="5299950"/>
                <a:ext cx="1741118" cy="276999"/>
              </a:xfrm>
              <a:prstGeom prst="rect">
                <a:avLst/>
              </a:prstGeom>
              <a:blipFill>
                <a:blip r:embed="rId10"/>
                <a:stretch>
                  <a:fillRect l="-2807" r="-2807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4773" y="2497423"/>
            <a:ext cx="9601196" cy="1303867"/>
          </a:xfrm>
        </p:spPr>
        <p:txBody>
          <a:bodyPr/>
          <a:lstStyle/>
          <a:p>
            <a:r>
              <a:rPr lang="ru-RU" dirty="0" smtClean="0"/>
              <a:t>Реализация гистограммы на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1563189"/>
            <a:ext cx="9601196" cy="43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5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603862" y="1933304"/>
                <a:ext cx="8804366" cy="3602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hist</a:t>
                </a:r>
                <a:r>
                  <a:rPr lang="en-US" sz="2400" dirty="0"/>
                  <a:t> = cv2.calcHist([images], [</a:t>
                </a:r>
                <a:r>
                  <a:rPr lang="en-US" sz="2400" dirty="0" err="1" smtClean="0"/>
                  <a:t>chen</a:t>
                </a:r>
                <a:r>
                  <a:rPr lang="pl-PL" sz="2400" dirty="0" smtClean="0"/>
                  <a:t>n</a:t>
                </a:r>
                <a:r>
                  <a:rPr lang="en-US" sz="2400" dirty="0" err="1" smtClean="0"/>
                  <a:t>els</a:t>
                </a:r>
                <a:r>
                  <a:rPr lang="en-US" sz="2400" dirty="0"/>
                  <a:t>], mask, </a:t>
                </a:r>
                <a:r>
                  <a:rPr lang="en-US" sz="2400" dirty="0" err="1"/>
                  <a:t>histSize</a:t>
                </a:r>
                <a:r>
                  <a:rPr lang="en-US" sz="2400" dirty="0"/>
                  <a:t>, ranges)</a:t>
                </a:r>
              </a:p>
              <a:p>
                <a:r>
                  <a:rPr lang="en-US" sz="2400" dirty="0" err="1"/>
                  <a:t>hist.shape</a:t>
                </a:r>
                <a:r>
                  <a:rPr lang="en-US" sz="2400" dirty="0"/>
                  <a:t> = (256,1)</a:t>
                </a:r>
              </a:p>
              <a:p>
                <a:pPr marL="457200" indent="-457200">
                  <a:buAutoNum type="arabicParenR"/>
                </a:pPr>
                <a:r>
                  <a:rPr lang="en-US" sz="2400" dirty="0"/>
                  <a:t>[images] uint8/float32</a:t>
                </a:r>
              </a:p>
              <a:p>
                <a:pPr marL="457200" indent="-457200">
                  <a:buAutoNum type="arabicParenR"/>
                </a:pPr>
                <a:r>
                  <a:rPr lang="en-US" sz="2400" dirty="0" err="1" smtClean="0"/>
                  <a:t>ch</a:t>
                </a:r>
                <a:r>
                  <a:rPr lang="pl-PL" sz="2400" dirty="0" smtClean="0"/>
                  <a:t>e</a:t>
                </a:r>
                <a:r>
                  <a:rPr lang="en-US" sz="2400" dirty="0" smtClean="0"/>
                  <a:t>n</a:t>
                </a:r>
                <a:r>
                  <a:rPr lang="pl-PL" sz="2400" dirty="0" smtClean="0"/>
                  <a:t>n</a:t>
                </a:r>
                <a:r>
                  <a:rPr lang="en-US" sz="2400" dirty="0" err="1" smtClean="0"/>
                  <a:t>els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= [0], [1], [2] </a:t>
                </a:r>
              </a:p>
              <a:p>
                <a:pPr marL="457200" indent="-457200">
                  <a:buAutoNum type="arabicParenR"/>
                </a:pPr>
                <a:r>
                  <a:rPr lang="en-US" sz="2400" dirty="0"/>
                  <a:t>mask (</a:t>
                </a:r>
                <a:r>
                  <a:rPr lang="ru-RU" sz="2400" dirty="0"/>
                  <a:t>если нет, то </a:t>
                </a:r>
                <a:r>
                  <a:rPr lang="en-US" sz="2400" dirty="0"/>
                  <a:t> = None)</a:t>
                </a:r>
                <a:endParaRPr lang="ru-RU" sz="2400" dirty="0"/>
              </a:p>
              <a:p>
                <a:pPr marL="457200" indent="-457200">
                  <a:buFont typeface="Arial"/>
                  <a:buAutoNum type="arabicParenR"/>
                </a:pPr>
                <a:r>
                  <a:rPr lang="en-US" sz="2400" dirty="0" err="1"/>
                  <a:t>histSize</a:t>
                </a:r>
                <a:r>
                  <a:rPr lang="en-US" sz="2400" dirty="0"/>
                  <a:t> = </a:t>
                </a:r>
                <a:r>
                  <a:rPr lang="ru-RU" sz="2400" dirty="0"/>
                  <a:t>число </a:t>
                </a:r>
                <a:r>
                  <a:rPr lang="en-US" sz="2400" dirty="0"/>
                  <a:t>bin = 256/size of bin , bin = [m; m+2^n], </a:t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	0&lt;=n&lt;8, m=0,1,2,…,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/>
                          <m:t>256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/>
                  <a:t> – 1</a:t>
                </a:r>
              </a:p>
              <a:p>
                <a:r>
                  <a:rPr lang="en-US" sz="2400" dirty="0" smtClean="0"/>
                  <a:t>5)      	ranges =[0,</a:t>
                </a:r>
                <a:r>
                  <a:rPr lang="pl-PL" sz="2400" dirty="0" smtClean="0"/>
                  <a:t> </a:t>
                </a:r>
                <a:r>
                  <a:rPr lang="en-US" sz="2400" dirty="0" smtClean="0"/>
                  <a:t>256] </a:t>
                </a:r>
                <a:endParaRPr lang="en-US" sz="2400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62" y="1933304"/>
                <a:ext cx="8804366" cy="3602012"/>
              </a:xfrm>
              <a:prstGeom prst="rect">
                <a:avLst/>
              </a:prstGeom>
              <a:blipFill>
                <a:blip r:embed="rId2"/>
                <a:stretch>
                  <a:fillRect l="-1039" t="-1354" b="-35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8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769</TotalTime>
  <Words>415</Words>
  <Application>Microsoft Office PowerPoint</Application>
  <PresentationFormat>Широкоэкранный</PresentationFormat>
  <Paragraphs>65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Garamond</vt:lpstr>
      <vt:lpstr>Times New Roman</vt:lpstr>
      <vt:lpstr>Натуральные материалы</vt:lpstr>
      <vt:lpstr>Алгоритмы выравнивания яркости изображения</vt:lpstr>
      <vt:lpstr>Гистограмма яркости (интенсивности) цвета</vt:lpstr>
      <vt:lpstr>Представление цветного изображения</vt:lpstr>
      <vt:lpstr>Презентация PowerPoint</vt:lpstr>
      <vt:lpstr>Презентация PowerPoint</vt:lpstr>
      <vt:lpstr>Первоначальное изображение задаётся функцией f(x,y)</vt:lpstr>
      <vt:lpstr>Гистограмма h(i)</vt:lpstr>
      <vt:lpstr>Реализация гистограммы на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Преобразованное изображение g(x,y)</vt:lpstr>
      <vt:lpstr>Выравнивание диаграммы адаптивное к контрасту: CLAHE</vt:lpstr>
      <vt:lpstr>Презентация PowerPoint</vt:lpstr>
      <vt:lpstr>Презентация PowerPoint</vt:lpstr>
      <vt:lpstr>Презентация PowerPoint</vt:lpstr>
      <vt:lpstr>CLAHE для одного канала</vt:lpstr>
      <vt:lpstr>Презентация PowerPoint</vt:lpstr>
      <vt:lpstr>CLAHE для трёх каналов</vt:lpstr>
      <vt:lpstr>Презентация PowerPoint</vt:lpstr>
      <vt:lpstr>Как правильно подбирать cliplimit и tileGridSize</vt:lpstr>
      <vt:lpstr>Презентация PowerPoint</vt:lpstr>
      <vt:lpstr>Презентация PowerPoint</vt:lpstr>
      <vt:lpstr>Презентация PowerPoint</vt:lpstr>
      <vt:lpstr>Коррекция яркости и контраста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Гамма коррекция ( γ )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выравнивания яркоститизображения</dc:title>
  <dc:creator>Lenovo</dc:creator>
  <cp:lastModifiedBy>Lenovo</cp:lastModifiedBy>
  <cp:revision>31</cp:revision>
  <dcterms:created xsi:type="dcterms:W3CDTF">2021-12-15T18:11:28Z</dcterms:created>
  <dcterms:modified xsi:type="dcterms:W3CDTF">2021-12-16T16:28:06Z</dcterms:modified>
</cp:coreProperties>
</file>